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4" r:id="rId6"/>
    <p:sldId id="285" r:id="rId7"/>
    <p:sldId id="258" r:id="rId8"/>
    <p:sldId id="259" r:id="rId9"/>
    <p:sldId id="260" r:id="rId10"/>
    <p:sldId id="261" r:id="rId11"/>
    <p:sldId id="262" r:id="rId12"/>
    <p:sldId id="263" r:id="rId13"/>
    <p:sldId id="286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7" r:id="rId32"/>
    <p:sldId id="281" r:id="rId33"/>
    <p:sldId id="288" r:id="rId34"/>
    <p:sldId id="290" r:id="rId35"/>
    <p:sldId id="292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4.xml"/><Relationship Id="rId8" Type="http://schemas.openxmlformats.org/officeDocument/2006/relationships/slide" Target="../slides/slide22.xml"/><Relationship Id="rId7" Type="http://schemas.openxmlformats.org/officeDocument/2006/relationships/slide" Target="../slides/slide13.xml"/><Relationship Id="rId6" Type="http://schemas.openxmlformats.org/officeDocument/2006/relationships/slide" Target="../slides/slide12.xml"/><Relationship Id="rId5" Type="http://schemas.openxmlformats.org/officeDocument/2006/relationships/slide" Target="../slides/slide9.xml"/><Relationship Id="rId4" Type="http://schemas.openxmlformats.org/officeDocument/2006/relationships/slide" Target="../slides/slide7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2" Type="http://schemas.openxmlformats.org/officeDocument/2006/relationships/slide" Target="../slides/slide30.xml"/><Relationship Id="rId11" Type="http://schemas.openxmlformats.org/officeDocument/2006/relationships/slide" Target="../slides/slide28.xml"/><Relationship Id="rId10" Type="http://schemas.openxmlformats.org/officeDocument/2006/relationships/slide" Target="../slides/slide2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5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16d1306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dce2b7ef&amp;cid=edce2b7ef&amp;vtp=1">
            <a:hlinkClick r:id="rId3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0c54c2bce&amp;cid=0c54c2bce&amp;vtp=1">
            <a:hlinkClick r:id="rId4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efb2a3ebf&amp;cid=efb2a3ebf&amp;vtp=1">
            <a:hlinkClick r:id="rId5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f63874407&amp;cid=f63874407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363d67e59&amp;cid=363d67e59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84065e1b2&amp;cid=84065e1b2&amp;vtp=1">
            <a:hlinkClick r:id="rId8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cefd08167&amp;cid=cefd08167&amp;vtp=1">
            <a:hlinkClick r:id="rId9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351177528&amp;cid=351177528&amp;vtp=1">
            <a:hlinkClick r:id="rId10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755af4e97&amp;cid=755af4e97&amp;vtp=1">
            <a:hlinkClick r:id="rId11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ec9d932f5&amp;cid=ec9d932f5&amp;vtp=1">
            <a:hlinkClick r:id="rId12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16d130617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16d130617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课时评价作业（四）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别了，“不列颠尼亚”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1_1#0547680c6?pid=8f199a0db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（2025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湖南常德月考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血浓于水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同气连枝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香港的命运从来同祖国紧密相连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。1997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香港回归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步入同国家共同发展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永不分离的宽广大道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回归后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港同祖国内地的联系更加紧密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交流合作进一步深化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伟大祖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国繁荣昌盛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活力香港朝气蓬勃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习近平总书记强调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不论是过去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现在还是将来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祖国始终是香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港的坚强后盾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。”28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世界形势瞬息万变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但祖国的支持始终未变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抵御亚洲金融风暴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应对国际金融危机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建设粤港澳大湾区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港珠澳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3" name="QM_3_BD.11_1#0547680c6?pid=8f199a0db&amp;color=0,0,0&amp;vtp=1&amp;bt=1&amp;bbb=1&amp;hb=1&amp;zzd= 8"/>
          <p:cNvSpPr/>
          <p:nvPr/>
        </p:nvSpPr>
        <p:spPr>
          <a:xfrm>
            <a:off x="10885393" y="4366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1_1#0547680c6?pid=8f199a0db&amp;color=0,0,0&amp;vtp=1&amp;bt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大桥成功通车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每当香港遇到困难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需要帮助时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祖国都有求必应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帮其化解问题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渡过难关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是根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根深才能叶茂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；‘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一国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是本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本固才能枝荣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十八大以来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在以习近平同志为核心的党中央的坚强领导下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党和国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家事业取得历史性成就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发生历史性变革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中华民族迎来了从站起来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富起来到强起来的伟大飞跃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祖国强大了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香港抵御风浪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战胜挑战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的底气更足了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探索发展新路向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寻找发展新动力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开拓发展新空间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的机遇更多了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建立健全香港特别行政区维护国家安全的法律制度和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执行机制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制定实施香港国安法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修改完善香港选举制度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落实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者治港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原则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祖国一直为香港保驾护航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2_1#f63874407?pid=0547680c6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下列句子中的“是”与文中第二段加点的“是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意义和用法相同的一项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3_1#f63874407.bracket?pid=0547680c6&amp;color=0,0,0&amp;vpa=4&amp;vtp=1"/>
          <p:cNvSpPr/>
          <p:nvPr/>
        </p:nvSpPr>
        <p:spPr>
          <a:xfrm>
            <a:off x="24898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2_2#f63874407.choices?pid=0547680c6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《阿Q正传》的作者是鲁迅。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这张桌子是石头的。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诗是好诗，不过长了点儿。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我去是去，可我不在那儿吃饭。</a:t>
            </a:r>
            <a:endParaRPr lang="en-US" altLang="zh-CN" sz="2800" dirty="0"/>
          </a:p>
        </p:txBody>
      </p:sp>
      <p:sp>
        <p:nvSpPr>
          <p:cNvPr id="5" name="QC_4_AS.14_1#f63874407?pid=0547680c6&amp;color=0,0,0&amp;vtp=1&amp;bbb=1&amp;hb=1"/>
          <p:cNvSpPr/>
          <p:nvPr/>
        </p:nvSpPr>
        <p:spPr>
          <a:xfrm>
            <a:off x="612648" y="44228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文中的“是”表示归属。A项表示归属。B项表示分类。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项表示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。D项表示让步。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363d67e59?sp=1&amp;pid=0547680c6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文中画横线的句子使用了比喻和对偶的修辞手法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请结合材料简要分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析其表达效果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3_1#363d67e59?sp=1&amp;pid=0547680c6&amp;color=0,0,0&amp;vtp=1&amp;bt=1&amp;bbb=1&amp;hb=1&amp;hla=1"/>
          <p:cNvSpPr/>
          <p:nvPr/>
        </p:nvSpPr>
        <p:spPr>
          <a:xfrm>
            <a:off x="612648" y="173546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比喻，将“一国”比作“根”“本”，将“香港发展”暗比为“叶”“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生动形象地突出了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“一国”对于“香港发展”的重要性以及必要性。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，句式整齐，音韵和谐，富有节奏感，语言凝练，强调了“香港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祖国”的关系。（每点2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6_1#363d67e59?pid=0547680c6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画线句使用了比喻的修辞手法，本体为“一国”，喻体为“根”“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比喻词为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“是”，将“一国”比作“根”“本”；将“香港发展”暗比为“叶”“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“根”“本”对“叶”“枝”的作用，生动形象地突出了“一国”对于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香港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”的重要性以及必要性。画线句使用了对偶的修辞手法，“‘一国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”对“‘一国’是本”，“根深才能叶茂”对“本固才能枝荣”，句式整齐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韵和谐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，富有节奏感，语言凝练，强调了香港和祖国的关系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祖国强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，香港才能有更好的发展。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ab6192f0?pid=16d130617&amp;color=0,173,163&amp;vtp=1&amp;bt=1&amp;bbb=1"/>
          <p:cNvSpPr/>
          <p:nvPr/>
        </p:nvSpPr>
        <p:spPr>
          <a:xfrm>
            <a:off x="612648" y="466345"/>
            <a:ext cx="10963656" cy="6485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7_1#466bf5cb5?pid=1ab6192f0&amp;color=0,0,0&amp;vtp=1&amp;bbb=1&amp;hb=1"/>
          <p:cNvSpPr/>
          <p:nvPr/>
        </p:nvSpPr>
        <p:spPr>
          <a:xfrm>
            <a:off x="612648" y="1111330"/>
            <a:ext cx="10963656" cy="514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梦境沉入洪水的暂安一夜</a:t>
            </a:r>
            <a:endParaRPr lang="en-US" altLang="zh-CN" sz="2800" dirty="0"/>
          </a:p>
          <a:p>
            <a:pPr algn="ctr"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美］丹·卢泽德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现在是星期天的子夜时分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发这份急电的时候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街道一片沉寂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但是在城市中心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人们的心碎了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家园沉入水里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汽车也被淹没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房子里黑漆漆的空无一人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家具漂在水上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缓缓上涨的水在防护墙上发出阴森森的响声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但是人已撤离的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5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地区静悄悄的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一切都很平静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2#466bf5cb5?pid=1ab6192f0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这是耳闻目睹的场景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当城市里运沙袋的英雄们躺下来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休息时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1982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年的这场洪水成为难民的人还处在混乱中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他们今夜睡在坑坑洼洼的陌生的小屋里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房间里的地板上铺着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亚麻油毡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在教堂中心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当焦虑不安终于为疲倦所压倒时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人们开始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沉入睡眠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怀着感谢和平静的心情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还有上百张或者更多的床铺被放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在搭得形形色色的房子里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以防备还有大雨的预言应验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此时此刻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据说有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人已被迫从他们的家里撤出来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大多数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人是附近的老住户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居住在这座城市的三条河的西岸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3#466bf5cb5?pid=1ab6192f0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这个地区洪灾最严重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居民需要救助这个地区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疲倦的海军陆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战队士兵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消防队员和志愿者们赶来照顾难民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帮助麻烦的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不情愿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离开的人到小救生筏子上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一次又一次把这些人运到高地上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其他的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交通工具在那儿等着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现在是午夜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城市中心人已撤离的部分沉入一片黑暗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断电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停气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正常的一切都不再存在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那些及时站出来的人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用沙袋和临时垒起来的土堤同洪水搏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仅仅是在等着河水涨到顶点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他们的家得以幸免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的自信又恢复了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他们今晚睡在自己的床上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但是他们也担心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还能承受多少水的冲袭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雨在夜空中潜伏着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4#466bf5cb5?pid=1ab6192f0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河的西边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受灾程度最深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损失最为惨重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在莫米和圣乔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逼近防洪堤顶部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居民们爬到防水墙上察看水的最高线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他们在寻找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希望的迹象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看到防洪堤还牢固的地方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他们就觉得有了希望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防洪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堤哪里出现了缺口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哪里的希望就像耗子一样被淹没在水里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难民们今天晚上讲了上千件事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都是他们看到和听到的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有个人想起范布伦街上的一幢房子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那儿的阳光春天般暖暖地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照在明亮的黄砖围墙上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一对上了年纪的夫妇在他们的小黄房子的前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院里等待着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那位绅士坐在路上的一把黄色椅子上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膝盖上横着一根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拐杖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他的妻子的黄色头发已经斑白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站在那儿望着奇怪的人来来往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他们像一张发黄的照片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不合时宜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5#466bf5cb5?pid=1ab6192f0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隔着一个街区的距离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水正沿着大街向他们逼近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这个女人只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会说结结巴巴的英语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她的丈夫只是点头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糟透了的洪水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糟透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了的洪水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水有多高了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耸耸肩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他们不得不离开吗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一个虚弱的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不安的微笑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谁知道呢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谁知道呢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邻近防洪堤的莫米地区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河水在那儿最宽也最深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低吟的河水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在黑暗中翻滚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几乎没有人站在街灯下的防洪堤上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现在没有这个必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他们感到安全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在像口袋一样的湖边地区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两条河的拐弯处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水没有漫出河道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这里有一种乐观的信念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星期六夜里难以入睡的焦虑结束了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那里没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有搭起的小屋子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人们也没有因洪水影响生活而感到的痛苦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时逃脱了洪水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但是洪水就在眼前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f199a0db?pid=16d130617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7bd42f4f5?pid=8f199a0db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在香港飘扬了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多年的英国米字旗最后一次在这里降落后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查尔斯王子和离任港督彭定康回国的英国皇家游轮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不列颠尼亚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离维多利亚港湾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这是英国撤离香港的最后时刻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英国的告别仪式是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日下午在港岛半山上的港督府拉开序幕的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在蒙蒙细雨中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末任港督告别了这个曾居住过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任港督的庭院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  <p:sp>
        <p:nvSpPr>
          <p:cNvPr id="4" name="QM_3_BD.1_1#7bd42f4f5?pid=8f199a0db&amp;color=0,0,0&amp;vtp=1&amp;bbb=1&amp;hb=1&amp;zzd= 5"/>
          <p:cNvSpPr/>
          <p:nvPr/>
        </p:nvSpPr>
        <p:spPr>
          <a:xfrm>
            <a:off x="3971830" y="37779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6#466bf5cb5?pid=1ab6192f0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午夜过后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城市沉入梦乡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，3000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名难民安顿下来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了食物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仍有两个世界存在着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湿和干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高地和低地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两个世界被汹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涌的河水和桥分开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两种运气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即好运气和坏运气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明天河水有希望达到顶点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达到顶点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水就会退下去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无家可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归的人会忘掉痛苦的记忆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然后重新收拾自己的家园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但这都是明天的事了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今夜仍有不安的睡眠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陌生的床铺以及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这场战斗的奇怪的空虚感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一部分输了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一部分赢了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市中间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仍然有破碎的心灵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但是最坏的事已经过去了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街道安静下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一切都那么平静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r"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7_7#466bf5cb5?sp=1&amp;pid=1ab6192f0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［新闻背景］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在截稿时间逼近的巨大压力下对重要事件的余波和未来发展进行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，这是对新闻记者的一大挑战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如果该事件是一起严重的自然灾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，难度就更大了。美国印第安纳州《韦恩堡新闻哨兵报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的专栏作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·卢泽德却做到了这一点。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84065e1b2?pid=466bf5cb5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下列对本文相关内容的理解和分析，不正确的一项是（3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9_1#84065e1b2.bracket?pid=466bf5cb5&amp;color=0,0,0&amp;vpa=5&amp;vtp=1"/>
          <p:cNvSpPr/>
          <p:nvPr/>
        </p:nvSpPr>
        <p:spPr>
          <a:xfrm>
            <a:off x="105924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18_2#84065e1b2.choices?pid=466bf5cb5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这篇新闻稿既有对难民群体的描写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又有对范布伦街难民个体的描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，真实地表现出灾难面前难民焦虑、紧张的心情。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文中对范布伦街上的一对夫妇的描写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既营造了洪水逼近时紧张的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氛围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，又表现了灾民在洪水面前的沉着和镇定。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文中“现在是星期天的子夜时分”“现在是午夜”“现在，午夜过后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表示时间的内容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，既写出了作者在不同时段对灾情的观察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又增强了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新闻的现场感和真实性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本文用平实的语言记录了作者的所见所闻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但个别地方也不乏生动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形象的描写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，以突出洪灾的恐怖。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84065e1b2?pid=466bf5cb5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B项，“又表现了灾民在洪水面前的沉着和镇定”错误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文中说这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对夫妇中的女人面对正在向他们逼近的洪水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只会说结结巴巴的英语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她的丈夫只是点头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，再结合“糟透了的洪水，唉，糟透了的洪水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水有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多高了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？耸耸肩。他们不得不离开吗？”可知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应是表现了灾民对洪水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即将到来感到担心和无能为力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cefd08167?pid=466bf5cb5&amp;color=0,0,0&amp;vtp=1&amp;bt=1&amp;bb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根据本文内容，下列说法正确的一项是（3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2_1#cefd08167.bracket?pid=466bf5cb5&amp;color=0,0,0&amp;vpa=6&amp;vtp=1"/>
          <p:cNvSpPr/>
          <p:nvPr/>
        </p:nvSpPr>
        <p:spPr>
          <a:xfrm>
            <a:off x="8458867" y="466344"/>
            <a:ext cx="495300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1_2#cefd08167.choices?pid=466bf5cb5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全文以“市民暂时逃脱洪水和洪水就在眼前”为线索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中间穿插白天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救援工作的背景材料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，体现了“一方有难，八方支援”的主题。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文章一开始就切入现场，作者的观察给我们提供了一个大环境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道一片沉寂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，而洪水发出阴森森的响声，人们将要睡去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但内心十分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担忧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作者用人们休息时表面的平静衬托出与洪水搏斗一天后的暂时松弛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和内在的紧张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，体现了作者的乐观推想：洪水明天就会退下去。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文章的开头和结尾都写了市民们破碎的心，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这样使得文章首尾照应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同时行文中作者使用了大量的渲染手法来表现灾区市民的危险处境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3_1#cefd08167?pid=466bf5cb5&amp;color=0,0,0&amp;vtp=1&amp;bt=1&amp;bbb=1&amp;hb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A项，“体现了‘一方有难，八方支援’的主题”错误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本文的主题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“市民的坚强和灾后重建的希望”。C项，理解错误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描写人们休息的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内容主要表现了对人们的同情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，并没有推测明天洪水是否会退下去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，理解错误，本文是一篇新闻报道，新闻报道具有真实性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描写的灾区市民的危险处境是一种客观存在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，并没有经过渲染。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4_1#351177528?pid=466bf5cb5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下列对本文相关内容的概括和分析，不正确的一项是（3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5_1#351177528.bracket?pid=466bf5cb5&amp;color=0,0,0&amp;vpa=7&amp;vtp=1"/>
          <p:cNvSpPr/>
          <p:nvPr/>
        </p:nvSpPr>
        <p:spPr>
          <a:xfrm>
            <a:off x="10579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24_2#351177528.choices?pid=466bf5cb5&amp;color=0,0,0&amp;vtp=1&amp;bbb=1&amp;hb=1"/>
          <p:cNvSpPr/>
          <p:nvPr/>
        </p:nvSpPr>
        <p:spPr>
          <a:xfrm>
            <a:off x="612648" y="108459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文章开篇营造了沉重、冷寂的氛围，除了水发出的声音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整个城市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鸦雀无声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，写出了人们内心的伤感。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“低吟的河水在黑暗中翻滚”，运用了拟人的修辞手法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表现水势的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凶猛和浩大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这篇新闻的语言富有特色，借鉴了散文笔法，语言生动。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文章采用倒叙的方式，开篇将洪水成灾的事实告诉读者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接着回顾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洪水肆虐的过程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，扣人心弦。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6_1#351177528?pid=466bf5cb5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D项，“文章采用倒叙的方式”错误。通过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现在是星期天的子夜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时分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”“现在是午夜”“现在，午夜过后”等可知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文章按照时间顺序描写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洪水肆虐的场景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755af4e97?sp=1&amp;pid=466bf5cb5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分析新闻背景在本文中的作用，并结合具体内容进行简要说明。（4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4_AN.33_1#755af4e97?sp=1&amp;pid=466bf5cb5&amp;color=0,0,0&amp;vtp=1&amp;bt=1&amp;bbb=1&amp;hb=1&amp;hla=1"/>
          <p:cNvSpPr/>
          <p:nvPr/>
        </p:nvSpPr>
        <p:spPr>
          <a:xfrm>
            <a:off x="612648" y="109538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增强新闻的真实性和可信度：新闻背景中提到丹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卢泽德是美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国印第安纳州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《韦恩堡新闻哨兵报》的专栏作家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其专业身份让读者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对这篇新闻报道产生了信任感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，增强了新闻的真实性和可信度。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充新闻事件的背景信息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：新闻背景中介绍了丹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卢泽德在截稿时间逼近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的压力下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，仍能对重要事件的余波和未来发展进行展望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这补充了新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闻事件的背景信息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，让读者更加全面地了解报道。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突出新闻报道的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时效性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：新闻背景中提到丹·卢泽德在紧急情况下仍能坚持报道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3_1#755af4e97?sp=1&amp;pid=466bf5cb5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4_1#755af4e97?pid=466bf5cb5&amp;color=0,0,0&amp;vtp=1&amp;bbb=1&amp;hb=1"/>
          <p:cNvSpPr/>
          <p:nvPr/>
        </p:nvSpPr>
        <p:spPr>
          <a:xfrm>
            <a:off x="612648" y="372371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回答此题，可从增强新闻的真实性和可信度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补充新闻事件的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背景信息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、突出新闻报道的时效性、深化新闻主题四个方面入手。</a:t>
            </a:r>
            <a:endParaRPr lang="en-US" altLang="zh-CN" sz="2800" dirty="0"/>
          </a:p>
        </p:txBody>
      </p:sp>
      <p:sp>
        <p:nvSpPr>
          <p:cNvPr id="4" name="QB_4_AN.32_1#755af4e97?sp=1&amp;pid=466bf5cb5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出了新闻报道的时效性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让读者意识到这是一篇关于洪灾发生后不久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的即时报道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。④深化新闻主题：通过新闻背景的介绍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读者可以了解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到新闻报道不仅关注洪灾的现场情况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还关注人们在灾难面前的坚强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和互助精神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，以及灾后重建的希望，从而深化了新闻主题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增加了报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道的深度和广度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7bd42f4f5?pid=8f199a0db&amp;color=0,0,0&amp;vtp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掩映在绿树丛中的港督府于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1855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年建成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在以后的近一个多世纪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包括彭定康在内的许多港督曾对其进行过大规模装修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改建和扩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随着末代港督的离去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这座古典风格的白色建筑成为历史的陈迹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…………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广场上灯火渐暗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开始了当天港岛上的第二次降旗仪式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一个叫爱德华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贝尔彻的英国舰长带领士兵占领了港岛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另一名英国海军士兵在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威尔士亲王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军营旁的这个地方降下了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米字旗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2_1#ec9d932f5?sp=1&amp;pid=466bf5cb5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本文</a:t>
            </a:r>
            <a:r>
              <a:rPr lang="zh-CN" altLang="en-US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题有版本翻译为《洪水毁家园，灾民夜难眠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你认为哪个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zh-CN" altLang="en-US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？请结合本文简要分析。（6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3_1#ec9d932f5?sp=1&amp;pid=466bf5cb5&amp;color=0,0,0&amp;vtp=1&amp;bt=1&amp;bbb=1&amp;hb=1&amp;hla=1"/>
          <p:cNvSpPr/>
          <p:nvPr/>
        </p:nvSpPr>
        <p:spPr>
          <a:xfrm>
            <a:off x="544703" y="1677675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1)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《洪水毁家园，灾民夜难眠》更好。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涵盖了新闻的主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要内容。这篇新闻主要介绍了该地区灾民受灾的情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况和灾民安顿下来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后的情况，该标题比较全面地概括了这两个方面的内容。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形象地表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现了灾民灾后的精神状态。洪水使灾民失去了一切，虽然他们已经脱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离危险，但情况毕竟不容乐观，他们夜晚难以安眠。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表达了对灾民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的关心。新闻不仅报道了洪灾的相关情况，更表达了对灾民的关心。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ec9d932f5?sp=1&amp;pid=466bf5cb5&amp;color=0,0,0&amp;vtp=1&amp;bt=1&amp;bbb=1&amp;hb=1"/>
          <p:cNvSpPr/>
          <p:nvPr/>
        </p:nvSpPr>
        <p:spPr>
          <a:xfrm>
            <a:off x="612648" y="370845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报道中灾民晚上休息的特定场景就体现了这一点。该标题能很好地体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现对灾民的关心。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整齐，有文采。该标题十分整齐，且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园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眠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押韵，读起来朗朗上口，容易给读者留下深刻的印象。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2)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《梦境沉入洪水的暂安一夜》更好。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概括了新闻的主要内容。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这篇新闻主要介绍了人们遭遇洪灾的情况和晚上入睡的情况，标题中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梦境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指灾民和救灾人员在夜晚已经进入梦乡，而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沉入洪水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入睡的具体背景。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灾民的精神状态。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暂安一夜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指灾民逃脱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洪水后的暂时安定。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表现了对事件发展的预测。这是一起严重的自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然灾害，因为天气的变幻无常，很难确定未来的情况，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表现了今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endParaRPr lang="en-US" altLang="zh-CN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499745" y="391160"/>
            <a:ext cx="11193145" cy="58089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9_1#ec9d932f5?sp=1&amp;pid=466bf5cb5&amp;color=0,0,0&amp;vtp=1&amp;bt=1&amp;bbb=1&amp;hb=1"/>
          <p:cNvSpPr/>
          <p:nvPr/>
        </p:nvSpPr>
        <p:spPr>
          <a:xfrm>
            <a:off x="888365" y="467995"/>
            <a:ext cx="10963910" cy="2543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晚是安定的，但明天如何不得而知，体现了作者对未来的忧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虑。</a:t>
            </a:r>
            <a:r>
              <a:rPr lang="en-US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④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现了对灾民的同情。洪灾之后，作者希望灾民们能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够暂时休息，并希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望河水到达顶点后能退下去，大家都能安定地生活。</a:t>
            </a:r>
            <a:endParaRPr lang="zh-CN" altLang="en-US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分，理由每点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zh-CN" altLang="en-US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5810" y="467995"/>
            <a:ext cx="11209020" cy="2882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__________________________________________________________________________________________________________________________________________________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  <a:sym typeface="+mn-ea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0_1#ec9d932f5?pid=466bf5cb5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各有其独到之处。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若从全面性和易于理解的角度考虑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洪水毁家园，灾民夜难眠》更为直观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它不仅准确概括了新闻的主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要内容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，即洪水对家园的破坏以及灾民夜晚难以入眠的情况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而且通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“毁家园”和“夜难眠”两个短语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强烈地传达了灾民所经历的痛苦和困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。此外，该</a:t>
            </a:r>
            <a:r>
              <a:rPr lang="zh-CN" altLang="en-US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的语言简洁明了，易于读者理解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。《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梦境沉入洪水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的暂安一夜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》则更具诗意和深度，通过“梦境”和“暂安一夜”的表述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加细腻地体现了灾民在灾难中的心理状态和对未来的不确定感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7bd42f4f5?pid=8f199a0db&amp;color=0,0,0&amp;vtp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最为世人瞩目的是子夜时分中英香港政权交接仪式上的易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日的最后一分钟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米字旗在香港最后一次降下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国对香港长达一个半世纪的殖民统治宣告终结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在新的一天来临的第一分钟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中国从此恢复对香港行使主权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与此同时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五星红旗在英军添马舰营区升起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两分钟前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威尔士亲王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军营移交给中国人民解放军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解放军开始接管香港防务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edce2b7ef?pid=7bd42f4f5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下列句子中的“这”和文中第一段加点的“这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意义和用法相同的一项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edce2b7ef.bracket?pid=7bd42f4f5&amp;color=0,0,0&amp;vpa=1&amp;vtp=1"/>
          <p:cNvSpPr/>
          <p:nvPr/>
        </p:nvSpPr>
        <p:spPr>
          <a:xfrm>
            <a:off x="2489867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2_2#edce2b7ef.choices?pid=7bd42f4f5&amp;color=0,0,0&amp;vtp=1&amp;bbb=1"/>
          <p:cNvSpPr/>
          <p:nvPr/>
        </p:nvSpPr>
        <p:spPr>
          <a:xfrm>
            <a:off x="612648" y="18066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你在班级读书分享活动中第一个上台，这值得赞扬。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你不用做饭，我这就走了。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年轻人要勇敢一点，不要瞻前顾后、怕这怕那的。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我这才知道运动的好处。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edce2b7ef?pid=7bd42f4f5&amp;color=0,0,0&amp;mp=1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文中的“这”指上文的“‘不列颠尼亚’号驶离维多利亚港湾”。A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这”指上文的“第一个上台”。B项，“这”指说话的时刻。C项，“这”和“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那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对举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，表示众多事物，不确指某人或某事物。D项，“这”指说话的同时。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0c54c2bce?sp=1&amp;pid=7bd42f4f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请在文中横线处补写恰当的语句，使整段文字语意完整连贯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，逻辑严密。每处不超过18个字。（4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800" dirty="0"/>
          </a:p>
        </p:txBody>
      </p:sp>
      <p:sp>
        <p:nvSpPr>
          <p:cNvPr id="3" name="QB_4_AN.6_1#0c54c2bce.blank?pid=7bd42f4f5&amp;color=0,0,0&amp;vpa=2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示例）①在这里升起了英国国旗②五星红旗伴着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义勇军进行曲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》冉冉升起（每处2分）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7_1#0c54c2bce?pid=7bd42f4f5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第①处，根据下文“今天，另一名英国海军士兵在‘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威尔士亲王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军营旁的这个地方降下了米字旗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”可知，今天在“威尔士亲王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军营旁的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这个地方举行降旗仪式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，与今天相对，英国在156年前占领了港岛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要在这个地方举行升旗仪式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，所以此处应该填写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在这里升起了英国国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”。第②处，根据下文“中国从此恢复对香港行使主权。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与此同时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五星红旗在英军添马舰营区升起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”可知，中国恢复对香港行使主权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新的一天来临的第一分钟要做的事就是升起五星红旗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、奏响国歌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以此处应该填写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“五星红旗伴着《义勇军进行曲》冉冉升起”。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_1#efb2a3ebf?sp=1&amp;pid=7bd42f4f5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文中画线的部分有语病，请进行修改，使语言表达准确流畅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可少量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增删词语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，不得改变原意。（4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800" dirty="0"/>
          </a:p>
        </p:txBody>
      </p:sp>
      <p:sp>
        <p:nvSpPr>
          <p:cNvPr id="3" name="QB_4_AN.9_1#efb2a3ebf.blank?pid=7bd42f4f5&amp;color=0,0,0&amp;vpa=3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在以后的一个多世纪中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包括彭定康在内的许多港督曾对其进行过大规模改建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、扩建和装修。（每处2分）</a:t>
            </a:r>
            <a:endParaRPr lang="en-US" altLang="zh-CN" sz="2800" dirty="0"/>
          </a:p>
        </p:txBody>
      </p:sp>
      <p:sp>
        <p:nvSpPr>
          <p:cNvPr id="4" name="QB_4_AS.10_1#efb2a3ebf?pid=7bd42f4f5&amp;color=0,0,0&amp;vtp=1&amp;bbb=1&amp;hb=1"/>
          <p:cNvSpPr/>
          <p:nvPr/>
        </p:nvSpPr>
        <p:spPr>
          <a:xfrm>
            <a:off x="612648" y="30893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文中画线部分的语病有两处：一是“近一个多世纪”中“近”“多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，再根据“50多年”，应删掉“近”，应改为“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在以后的一个多世纪中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二是语序不当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，“装修、改建和扩建”三个词语之间有先后关系，先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、扩建”，最后“装修”。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8690</Words>
  <Application>WPS 演示</Application>
  <PresentationFormat>宽屏</PresentationFormat>
  <Paragraphs>337</Paragraphs>
  <Slides>33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8</cp:revision>
  <dcterms:created xsi:type="dcterms:W3CDTF">2025-03-28T12:48:00Z</dcterms:created>
  <dcterms:modified xsi:type="dcterms:W3CDTF">2025-09-03T11:23:03Z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27C07638E1A4415C87F5DBAD6BF4D0BD_12</vt:lpwstr>
  </property>
  <property fmtid="{D5CDD505-2E9C-101B-9397-08002B2CF9AE}" pid="3" name="KSOProductBuildVer">
    <vt:lpwstr>2052-12.1.0.22529</vt:lpwstr>
  </property>
</Properties>
</file>